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859" r:id="rId3"/>
    <p:sldId id="1017" r:id="rId4"/>
    <p:sldId id="1018" r:id="rId5"/>
    <p:sldId id="1038" r:id="rId6"/>
    <p:sldId id="1019" r:id="rId7"/>
    <p:sldId id="1020" r:id="rId8"/>
    <p:sldId id="1024" r:id="rId9"/>
    <p:sldId id="1025" r:id="rId10"/>
    <p:sldId id="1026" r:id="rId11"/>
    <p:sldId id="1027" r:id="rId12"/>
    <p:sldId id="1039" r:id="rId13"/>
    <p:sldId id="1040" r:id="rId14"/>
    <p:sldId id="1041" r:id="rId15"/>
    <p:sldId id="1042" r:id="rId16"/>
    <p:sldId id="1043" r:id="rId17"/>
    <p:sldId id="1044" r:id="rId18"/>
    <p:sldId id="1045" r:id="rId19"/>
    <p:sldId id="1032" r:id="rId20"/>
    <p:sldId id="1033" r:id="rId21"/>
    <p:sldId id="1046" r:id="rId22"/>
    <p:sldId id="1034" r:id="rId23"/>
    <p:sldId id="1035" r:id="rId24"/>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notesMaster" Target="notesMasters/notesMaster1.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 高中语文 选择性必修</a:t>
            </a:r>
            <a:r>
              <a:rPr lang="en-US" altLang="zh-CN" sz="2000" smtClean="0">
                <a:solidFill>
                  <a:prstClr val="black"/>
                </a:solidFill>
                <a:latin typeface="楷体" panose="02010609060101010101" pitchFamily="49" charset="-122"/>
                <a:ea typeface="楷体" panose="02010609060101010101" pitchFamily="49" charset="-122"/>
              </a:rPr>
              <a:t> </a:t>
            </a:r>
            <a:r>
              <a:rPr lang="zh-CN" altLang="en-US" sz="2000" smtClean="0">
                <a:solidFill>
                  <a:prstClr val="black"/>
                </a:solidFill>
                <a:latin typeface="楷体" panose="02010609060101010101" pitchFamily="49" charset="-122"/>
                <a:ea typeface="楷体" panose="02010609060101010101" pitchFamily="49" charset="-122"/>
              </a:rPr>
              <a:t>上册</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第一单元  中国革命传统作品研习</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938020"/>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  </a:t>
            </a:r>
            <a:r>
              <a:rPr lang="zh-CN" altLang="en-US" sz="4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在民族复兴的历史丰碑上</a:t>
            </a:r>
            <a:endParaRPr lang="zh-CN" altLang="en-US" sz="4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4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000" b="0">
                <a:solidFill>
                  <a:srgbClr val="000000"/>
                </a:solidFill>
                <a:ea typeface="微软雅黑" panose="020B0503020204020204" pitchFamily="34" charset="-122"/>
                <a:cs typeface="Times New Roman" panose="02020603050405020304" pitchFamily="18" charset="0"/>
              </a:rPr>
              <a:t>——</a:t>
            </a:r>
            <a:r>
              <a:rPr lang="en-US" altLang="zh-CN" sz="4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2020</a:t>
            </a:r>
            <a:r>
              <a:rPr lang="zh-CN" altLang="en-US" sz="4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中国抗疫记</a:t>
            </a:r>
            <a:endParaRPr lang="zh-CN" altLang="en-US" sz="4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在较长的文章中，论点有中心论点和分论点之分。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中心论点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是作者对所论述问题的最基本的看法，是作者在文章中所提出的最主要的思想观点，是全部分论点的高度概括和集中。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分论点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是从属于中心论点并为阐述中心论点服务的若干思想观点。各分论点也需要加以论证。凡经证明而立得住的分论点，也就成为论证中心的有力论据。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文章标题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、文章开头、文章结尾、文章中间，有的则需要读者概括。但较多情况是在文章的开头，段落论点也是如此。当开始与结尾出现相似的语句时，开头的为论点，结尾的则用于呼应论点。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论据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论据是用来证实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证明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论点的根据，是支撑论点的材料，是作者用来证明论点的理由。在逻辑学上，它是用来确定论题的真实性的判断。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依据其本身的性质和特征，论据的种类可分为：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事实论据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：对客观事物的真实的描述和概括，具有直接现实性的品格，是证明论点的最有说服力的论据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事实胜于雄辩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事实论据包括个别事例、具体事例、概括性事实、统计数字、确凿的数据、可靠的史实、亲身经历等。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理论论据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：来源于实践，并且已被长期实践证明和检验过，断定为正确的观点，通过讲道理来说明一个问题。它也可以是对问题的分析、解释说明的过程，对某个问题或者观点进行论证，说明其正确或错误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以理服人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40080" algn="dist"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论论据包括经典的著作和权威的言论等。如马克思列宁主义、毛泽东思想的基本原理，党在不同时期内的路线、方针、政策，科学的定义、法则和规律，名人名言、古代文献，一般的公理，自然科学的原理、定律、公式、常识以及成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谚</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论证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论证是用论据证明论点的过程。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论点、论据与论证三者的关系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议论文中的论点和论据是通过论证组织起来的。</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论证是运用论据来证明论点的过程和方法，是论点和论据之间的逻辑关系纽带。论点用来解决</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需要证明什么</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，论据用来解决</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用什么来证明</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，论证用来解决</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怎样证明</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zh-CN" altLang="zh-CN" b="1">
                <a:solidFill>
                  <a:srgbClr val="F59795"/>
                </a:solidFill>
                <a:latin typeface="Times New Roman" panose="02020603050405020304" pitchFamily="18" charset="0"/>
                <a:ea typeface="黑体" panose="02010609060101010101" pitchFamily="49" charset="-122"/>
                <a:cs typeface="Times New Roman" panose="02020603050405020304" pitchFamily="18" charset="0"/>
              </a:rPr>
              <a:t>如何归纳议论文的论证特点</a:t>
            </a:r>
            <a:r>
              <a:rPr lang="zh-CN" altLang="zh-CN" b="1">
                <a:solidFill>
                  <a:srgbClr val="F59795"/>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59795"/>
                </a:solidFill>
                <a:latin typeface="Times New Roman" panose="02020603050405020304" pitchFamily="18" charset="0"/>
                <a:ea typeface="黑体" panose="02010609060101010101" pitchFamily="49" charset="-122"/>
                <a:cs typeface="Times New Roman" panose="02020603050405020304" pitchFamily="18" charset="0"/>
              </a:rPr>
              <a:t>常用的思考角度有以下几个方面</a:t>
            </a:r>
            <a:r>
              <a:rPr lang="zh-CN" altLang="zh-CN" b="1">
                <a:solidFill>
                  <a:srgbClr val="F59795"/>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C7205C"/>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C7205C"/>
                </a:solidFill>
                <a:latin typeface="Times New Roman" panose="02020603050405020304" pitchFamily="18" charset="0"/>
                <a:ea typeface="黑体" panose="02010609060101010101" pitchFamily="49" charset="-122"/>
                <a:cs typeface="Times New Roman" panose="02020603050405020304" pitchFamily="18" charset="0"/>
              </a:rPr>
              <a:t>论证方式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立论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针对论题，提出自己的观点，并证明自己的观点是正确的；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驳论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针对论题，不表述自己的观点，而是指出别人某个观点是错误的，并通过驳斥论点、驳斥论据、驳斥论证三种手段，证明别人的观点是错误的；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立论、驳论相结合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针对论题，往往先指出别人的某个观点是错误的，并通过论证证明它确是错误的，然后提出自己的观点，并运用各种论证方法，证明自己的观点是正确的。这种论证方式，也称为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先破后立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pPr>
            <a:r>
              <a:rPr lang="en-US" altLang="zh-CN" b="1">
                <a:solidFill>
                  <a:srgbClr val="C7205C"/>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C7205C"/>
                </a:solidFill>
                <a:latin typeface="Times New Roman" panose="02020603050405020304" pitchFamily="18" charset="0"/>
                <a:ea typeface="黑体" panose="02010609060101010101" pitchFamily="49" charset="-122"/>
                <a:cs typeface="Times New Roman" panose="02020603050405020304" pitchFamily="18" charset="0"/>
              </a:rPr>
              <a:t>论证结构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包括</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总—分—总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式结构、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分—总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式结构、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总—分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式结构、</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正反对比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层进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结构和</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并列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C7205C"/>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C7205C"/>
                </a:solidFill>
                <a:latin typeface="Times New Roman" panose="02020603050405020304" pitchFamily="18" charset="0"/>
                <a:ea typeface="黑体" panose="02010609060101010101" pitchFamily="49" charset="-122"/>
                <a:cs typeface="Times New Roman" panose="02020603050405020304" pitchFamily="18" charset="0"/>
              </a:rPr>
              <a:t>论证方法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举例论证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：论据丰富、新颖、典型，使论证充分有力；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引用论证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：引用名家作品或名句，丰富文本内容，富有文化底蕴，增强说服力、可信度；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对比论证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：形成鲜明对比，突出观点；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因果论证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：从现象看本质，由结果究原因，让论证深刻、说理透彻；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比喻论证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：使说理生动形象、浅显易懂；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归谬论证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：产生辛辣、有力而富有幽默感的表达效果。</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a:solidFill>
                  <a:srgbClr val="C7205C"/>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提出论点的位置和方法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开头的第一句话，提出中心论点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开门见山，简洁明快；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借助道理或事实论据，在文章第一段的结尾，直接引出中心论点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顺理成章，自然流畅；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在论述过程中，经过一定的论证过程，然后提出中心论点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自然流畅，论点提出时，能够做到有理有据；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在结尾提出中心论点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卒章见志，水到渠成，让人信服；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还有些文章，由始至终始终没有用明确的语言概括表述自己的观点，但论证过程</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表意到位，说理清楚，需要读者自己归纳文章的中心论点</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表意含蓄，</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说理委婉</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论据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主要看论据是否典型、新颖，是否与论点高度匹配。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论证的语言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有的文章，语言平实朴素</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的文章，在论述过程中，运用多种修辞方法，情文并茂，语言生动形象，富有文采。</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4078813"/>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本课</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信息类阅读拓展提优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P20</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4" name="21XBS5.EPS" descr="id:2147488654;FounderCES"/>
          <p:cNvPicPr/>
          <p:nvPr/>
        </p:nvPicPr>
        <p:blipFill>
          <a:blip r:embed="rId1"/>
          <a:stretch>
            <a:fillRect/>
          </a:stretch>
        </p:blipFill>
        <p:spPr>
          <a:xfrm>
            <a:off x="342748" y="4221560"/>
            <a:ext cx="2015490" cy="370840"/>
          </a:xfrm>
          <a:prstGeom prst="rect">
            <a:avLst/>
          </a:prstGeom>
        </p:spPr>
      </p:pic>
      <p:pic>
        <p:nvPicPr>
          <p:cNvPr id="5" name="手指.EPS" descr="id:2147488661;FounderCES"/>
          <p:cNvPicPr/>
          <p:nvPr/>
        </p:nvPicPr>
        <p:blipFill>
          <a:blip r:embed="rId2"/>
          <a:stretch>
            <a:fillRect/>
          </a:stretch>
        </p:blipFill>
        <p:spPr>
          <a:xfrm>
            <a:off x="2406267" y="4301096"/>
            <a:ext cx="601648" cy="26174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1869"/>
            <a:ext cx="11485848" cy="3970318"/>
          </a:xfrm>
        </p:spPr>
        <p:txBody>
          <a:bodyPr/>
          <a:lstStyle/>
          <a:p>
            <a:pPr hangingPunct="0">
              <a:spcAft>
                <a:spcPts val="0"/>
              </a:spcAft>
            </a:pPr>
            <a:r>
              <a:rPr lang="en-US" altLang="zh-CN" b="1">
                <a:solidFill>
                  <a:srgbClr val="EB6262"/>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EB6262"/>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B6262"/>
                </a:solidFill>
                <a:latin typeface="Times New Roman" panose="02020603050405020304" pitchFamily="18" charset="0"/>
                <a:ea typeface="黑体" panose="02010609060101010101" pitchFamily="49" charset="-122"/>
                <a:cs typeface="Times New Roman" panose="02020603050405020304" pitchFamily="18" charset="0"/>
              </a:rPr>
              <a:t>名人名言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无穷的远方，无数的人们，都和我有关。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鲁迅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各奋愚公之愿，即可移山；共怀精卫之心，不难填海。</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蔡锷</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人间没有永恒的夜晚，世界没有永恒的冬天。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艾青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敬畏天命，使我们安分，使我们自知人的极限，而注目于人力所可及之处。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费孝通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我不相信掌纹能给我什么，我只相信十指握成拳头的力量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毕淑</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敏</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3" name="素养养成记.EPS" descr="id:2147488668;FounderCES"/>
          <p:cNvPicPr/>
          <p:nvPr/>
        </p:nvPicPr>
        <p:blipFill>
          <a:blip r:embed="rId1"/>
          <a:stretch>
            <a:fillRect/>
          </a:stretch>
        </p:blipFill>
        <p:spPr>
          <a:xfrm>
            <a:off x="3759359" y="755651"/>
            <a:ext cx="4671695" cy="485775"/>
          </a:xfrm>
          <a:prstGeom prst="rect">
            <a:avLst/>
          </a:prstGeom>
        </p:spPr>
      </p:pic>
      <p:pic>
        <p:nvPicPr>
          <p:cNvPr id="4" name="21XBS8.EPS" descr="id:2147488675;FounderCES"/>
          <p:cNvPicPr/>
          <p:nvPr/>
        </p:nvPicPr>
        <p:blipFill>
          <a:blip r:embed="rId2"/>
          <a:stretch>
            <a:fillRect/>
          </a:stretch>
        </p:blipFill>
        <p:spPr>
          <a:xfrm>
            <a:off x="342748" y="1349821"/>
            <a:ext cx="2015490" cy="37084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a:solidFill>
                  <a:srgbClr val="EB6262"/>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EB6262"/>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B6262"/>
                </a:solidFill>
                <a:latin typeface="Times New Roman" panose="02020603050405020304" pitchFamily="18" charset="0"/>
                <a:ea typeface="黑体" panose="02010609060101010101" pitchFamily="49" charset="-122"/>
                <a:cs typeface="Times New Roman" panose="02020603050405020304" pitchFamily="18" charset="0"/>
              </a:rPr>
              <a:t>名家故事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en-US" altLang="zh-CN" b="1">
                <a:solidFill>
                  <a:srgbClr val="F7931D"/>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7931D"/>
                </a:solidFill>
                <a:latin typeface="Times New Roman" panose="02020603050405020304" pitchFamily="18" charset="0"/>
                <a:ea typeface="宋体" panose="02010600030101010101" pitchFamily="2" charset="-122"/>
                <a:cs typeface="Times New Roman" panose="02020603050405020304" pitchFamily="18" charset="0"/>
              </a:rPr>
              <a:t>英雄</a:t>
            </a:r>
            <a:r>
              <a:rPr lang="en-US" altLang="zh-CN" b="1">
                <a:solidFill>
                  <a:srgbClr val="F7931D"/>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7931D"/>
                </a:solidFill>
                <a:latin typeface="Times New Roman" panose="02020603050405020304" pitchFamily="18" charset="0"/>
                <a:ea typeface="宋体" panose="02010600030101010101" pitchFamily="2" charset="-122"/>
                <a:cs typeface="Times New Roman" panose="02020603050405020304" pitchFamily="18" charset="0"/>
              </a:rPr>
              <a:t>张定宇让生命更丰满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曾获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人民英雄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国家荣誉称号的抗疫英雄张定宇表示，为了攻克渐冻症，他决定去世后捐赠遗体。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我不能延长时间和生命的长度，但是为什么不可以让它变得更丰满一些、注入更多的事情呢？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a:stretch>
            <a:fillRect/>
          </a:stretch>
        </p:blipFill>
        <p:spPr>
          <a:xfrm>
            <a:off x="432125" y="4653552"/>
            <a:ext cx="999059" cy="416916"/>
          </a:xfrm>
          <a:prstGeom prst="rect">
            <a:avLst/>
          </a:prstGeom>
        </p:spPr>
      </p:pic>
      <p:pic>
        <p:nvPicPr>
          <p:cNvPr id="12" name="图片 11"/>
          <p:cNvPicPr>
            <a:picLocks noChangeAspect="1"/>
          </p:cNvPicPr>
          <p:nvPr/>
        </p:nvPicPr>
        <p:blipFill>
          <a:blip r:embed="rId1"/>
          <a:stretch>
            <a:fillRect/>
          </a:stretch>
        </p:blipFill>
        <p:spPr>
          <a:xfrm>
            <a:off x="433733" y="4119363"/>
            <a:ext cx="999059" cy="416916"/>
          </a:xfrm>
          <a:prstGeom prst="rect">
            <a:avLst/>
          </a:prstGeom>
        </p:spPr>
      </p:pic>
      <p:sp>
        <p:nvSpPr>
          <p:cNvPr id="2" name="内容占位符 1"/>
          <p:cNvSpPr>
            <a:spLocks noGrp="1"/>
          </p:cNvSpPr>
          <p:nvPr>
            <p:ph idx="1"/>
          </p:nvPr>
        </p:nvSpPr>
        <p:spPr>
          <a:xfrm>
            <a:off x="360854" y="1781869"/>
            <a:ext cx="11485848" cy="4524315"/>
          </a:xfrm>
        </p:spPr>
        <p:txBody>
          <a:bodyPr/>
          <a:lstStyle/>
          <a:p>
            <a:pPr hangingPunct="0">
              <a:spcAft>
                <a:spcPts val="0"/>
              </a:spcAft>
            </a:pP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成语辨析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3AB54A"/>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3AB54A"/>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3AB54A"/>
                </a:solidFill>
                <a:latin typeface="Times New Roman" panose="02020603050405020304" pitchFamily="18" charset="0"/>
                <a:ea typeface="黑体" panose="02010609060101010101" pitchFamily="49" charset="-122"/>
                <a:cs typeface="Times New Roman" panose="02020603050405020304" pitchFamily="18" charset="0"/>
              </a:rPr>
              <a:t>休戚相关</a:t>
            </a:r>
            <a:r>
              <a:rPr lang="en-US" altLang="zh-CN" b="1">
                <a:solidFill>
                  <a:srgbClr val="3AB54A"/>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3AB54A"/>
                </a:solidFill>
                <a:latin typeface="Times New Roman" panose="02020603050405020304" pitchFamily="18" charset="0"/>
                <a:ea typeface="黑体" panose="02010609060101010101" pitchFamily="49" charset="-122"/>
                <a:cs typeface="Times New Roman" panose="02020603050405020304" pitchFamily="18" charset="0"/>
              </a:rPr>
              <a:t>息息相关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休戚相关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：彼此间祸福互相关联。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息息相关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：呼吸相关联，形容关系密切。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二者都有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关系密切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休戚相关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是褒义词，适用范围比较狭小，一般只能指有祸福可言的人、集团、国家等相互间的关系，不能指无祸福可言的一般事物；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息息相关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是中性词，适用范围比较广，可以指人，也可以指事物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教材晒清单.EPS" descr="id:2147488590;FounderCES"/>
          <p:cNvPicPr/>
          <p:nvPr/>
        </p:nvPicPr>
        <p:blipFill>
          <a:blip r:embed="rId2">
            <a:clrChange>
              <a:clrFrom>
                <a:srgbClr val="000000">
                  <a:alpha val="0"/>
                </a:srgbClr>
              </a:clrFrom>
              <a:clrTo>
                <a:srgbClr val="000000">
                  <a:alpha val="0"/>
                </a:srgbClr>
              </a:clrTo>
            </a:clrChange>
          </a:blip>
          <a:stretch>
            <a:fillRect/>
          </a:stretch>
        </p:blipFill>
        <p:spPr>
          <a:xfrm>
            <a:off x="3579794" y="764704"/>
            <a:ext cx="5035692" cy="484818"/>
          </a:xfrm>
          <a:prstGeom prst="rect">
            <a:avLst/>
          </a:prstGeom>
        </p:spPr>
      </p:pic>
      <p:pic>
        <p:nvPicPr>
          <p:cNvPr id="4" name="21XBS1.EPS" descr="id:2147488597;FounderCES"/>
          <p:cNvPicPr/>
          <p:nvPr/>
        </p:nvPicPr>
        <p:blipFill>
          <a:blip r:embed="rId3">
            <a:clrChange>
              <a:clrFrom>
                <a:srgbClr val="FFFFFF"/>
              </a:clrFrom>
              <a:clrTo>
                <a:srgbClr val="FFFFFF">
                  <a:alpha val="0"/>
                </a:srgbClr>
              </a:clrTo>
            </a:clrChange>
          </a:blip>
          <a:stretch>
            <a:fillRect/>
          </a:stretch>
        </p:blipFill>
        <p:spPr>
          <a:xfrm>
            <a:off x="347911" y="1329398"/>
            <a:ext cx="2016224" cy="37141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冠疫情暴发初期，张定宇是武汉市金银潭医院院长。而金银潭医院是收治新冠重症和危重症病例定点医院，当时形势如同战场，院长张定宇隐瞒自己身患渐冻症的情况，顾不上照顾已感染新冠的妻子，从始至终没离开过医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年，张定宇就被确诊患上了运动神经元病，也就是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渐冻症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渐冻症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非常罕见，此病目前无药可救，最后多半会因呼吸衰竭而走到人生的尽头。面对病情，张定宇平静地表示：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既然不能改变这个事实，就要坦然面对，没有什么好怕的。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他还说，</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希望在大瘟疫肆虐的时刻，我能用残缺身体燃烧出的微弱之光，疗愈世间的伤痛。</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3610"/>
            <a:ext cx="11485848" cy="3970318"/>
          </a:xfrm>
        </p:spPr>
        <p:txBody>
          <a:bodyPr/>
          <a:lstStyle/>
          <a:p>
            <a:pPr algn="ctr" hangingPunct="0">
              <a:spcAft>
                <a:spcPts val="0"/>
              </a:spcAft>
            </a:pPr>
            <a:r>
              <a:rPr lang="zh-CN" altLang="zh-CN" b="1">
                <a:solidFill>
                  <a:srgbClr val="F7931D"/>
                </a:solidFill>
                <a:latin typeface="Times New Roman" panose="02020603050405020304" pitchFamily="18" charset="0"/>
                <a:ea typeface="宋体" panose="02010600030101010101" pitchFamily="2" charset="-122"/>
                <a:cs typeface="Times New Roman" panose="02020603050405020304" pitchFamily="18" charset="0"/>
              </a:rPr>
              <a:t>以国之名，致敬抗疫英雄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日，全国抗击新冠疫情表彰大会在北京人民大会堂隆重举行。在雄壮激昂的《向祖国英雄致敬》乐曲声中，习近平总书记为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共和国勋章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获得者钟南山，</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人民英雄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荣誉称号获得者张伯礼、张定宇、陈薇一一颁授勋章奖章。几位英雄步调昂扬，接受国家和人民的礼赞，让人民相信只要心怀公共价值、勇于担当、甘于奉献，生命就会闪烁出耀眼的光。在表彰大会上，习近平总书记发表了重要讲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素材运用.EPS" descr="id:2147488682;FounderCES"/>
          <p:cNvPicPr/>
          <p:nvPr/>
        </p:nvPicPr>
        <p:blipFill>
          <a:blip r:embed="rId1"/>
          <a:stretch>
            <a:fillRect/>
          </a:stretch>
        </p:blipFill>
        <p:spPr>
          <a:xfrm>
            <a:off x="478582" y="839985"/>
            <a:ext cx="2015490" cy="388620"/>
          </a:xfrm>
          <a:prstGeom prst="rect">
            <a:avLst/>
          </a:prstGeom>
        </p:spPr>
      </p:pic>
      <p:grpSp>
        <p:nvGrpSpPr>
          <p:cNvPr id="8" name="组合 7"/>
          <p:cNvGrpSpPr/>
          <p:nvPr/>
        </p:nvGrpSpPr>
        <p:grpSpPr>
          <a:xfrm>
            <a:off x="478582" y="1335689"/>
            <a:ext cx="872415" cy="461665"/>
            <a:chOff x="342748" y="1248196"/>
            <a:chExt cx="872415" cy="461665"/>
          </a:xfrm>
        </p:grpSpPr>
        <p:pic>
          <p:nvPicPr>
            <p:cNvPr id="7" name="BS25.EPS" descr="id:2147488689;FounderCES"/>
            <p:cNvPicPr/>
            <p:nvPr/>
          </p:nvPicPr>
          <p:blipFill>
            <a:blip r:embed="rId2"/>
            <a:stretch>
              <a:fillRect/>
            </a:stretch>
          </p:blipFill>
          <p:spPr>
            <a:xfrm>
              <a:off x="342748" y="1277813"/>
              <a:ext cx="872415" cy="395605"/>
            </a:xfrm>
            <a:prstGeom prst="rect">
              <a:avLst/>
            </a:prstGeom>
          </p:spPr>
        </p:pic>
        <p:sp>
          <p:nvSpPr>
            <p:cNvPr id="6" name="矩形 5"/>
            <p:cNvSpPr/>
            <p:nvPr/>
          </p:nvSpPr>
          <p:spPr>
            <a:xfrm>
              <a:off x="342748" y="1248196"/>
              <a:ext cx="803425" cy="461665"/>
            </a:xfrm>
            <a:prstGeom prst="rect">
              <a:avLst/>
            </a:prstGeom>
          </p:spPr>
          <p:txBody>
            <a:bodyPr wrap="none">
              <a:spAutoFit/>
            </a:bodyPr>
            <a:lstStyle/>
            <a:p>
              <a:r>
                <a:rPr lang="zh-CN" altLang="zh-CN" sz="2400" smtClean="0">
                  <a:solidFill>
                    <a:schemeClr val="bg1"/>
                  </a:solidFill>
                  <a:ea typeface="黑体" panose="02010609060101010101" pitchFamily="49" charset="-122"/>
                  <a:cs typeface="Times New Roman" panose="02020603050405020304" pitchFamily="18" charset="0"/>
                </a:rPr>
                <a:t>素材</a:t>
              </a:r>
              <a:endParaRPr lang="zh-CN" altLang="en-US">
                <a:solidFill>
                  <a:schemeClr val="bg1"/>
                </a:solidFill>
              </a:endParaRPr>
            </a:p>
          </p:txBody>
        </p: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lvl="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在讲话中，习近平总书记回顾了抗疫斗争的历程，并且对在抗疫斗争中展现出的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抗疫精神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进行了高度凝练的总结</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生命至上、举国同心、舍生忘死、尊重科学、命运与共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。此外，在讲话中，习近平总书记还特别为青年一代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。这次疫情中，参加抗疫的医务工作者近一半是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，他们的突出表现令人欣慰、感动。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mn-ea"/>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抗疫精神</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尊重英雄</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崇尚英雄</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424680" y="881561"/>
            <a:ext cx="1296144" cy="416916"/>
          </a:xfrm>
          <a:prstGeom prst="rect">
            <a:avLst/>
          </a:prstGeom>
        </p:spPr>
      </p:pic>
      <p:sp>
        <p:nvSpPr>
          <p:cNvPr id="2" name="内容占位符 1"/>
          <p:cNvSpPr>
            <a:spLocks noGrp="1"/>
          </p:cNvSpPr>
          <p:nvPr>
            <p:ph idx="1"/>
          </p:nvPr>
        </p:nvSpPr>
        <p:spPr>
          <a:xfrm>
            <a:off x="360854" y="746120"/>
            <a:ext cx="11485848" cy="2308324"/>
          </a:xfrm>
        </p:spPr>
        <p:txBody>
          <a:bodyPr/>
          <a:lstStyle/>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近些年来国际形势的演变一再表明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命运与共、</a:t>
            </a:r>
            <a:r>
              <a:rPr lang="zh-CN" altLang="zh-CN" b="1" u="sng">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休戚相关</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是当今世界的最大现实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同舟共济、合作共赢是应对挑战的必由之路。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《人民日报》上刊登的文章都紧扣时政热点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同大家关心的社会热点</a:t>
            </a:r>
            <a:r>
              <a:rPr lang="zh-CN" altLang="zh-CN" b="1" u="sng">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息息相关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孩子多读读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可以提升自己的认知</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424680" y="4184876"/>
            <a:ext cx="1296144" cy="416916"/>
          </a:xfrm>
          <a:prstGeom prst="rect">
            <a:avLst/>
          </a:prstGeom>
        </p:spPr>
      </p:pic>
      <p:pic>
        <p:nvPicPr>
          <p:cNvPr id="4" name="图片 3"/>
          <p:cNvPicPr>
            <a:picLocks noChangeAspect="1"/>
          </p:cNvPicPr>
          <p:nvPr/>
        </p:nvPicPr>
        <p:blipFill>
          <a:blip r:embed="rId1"/>
          <a:stretch>
            <a:fillRect/>
          </a:stretch>
        </p:blipFill>
        <p:spPr>
          <a:xfrm>
            <a:off x="432125" y="3090040"/>
            <a:ext cx="999059" cy="416916"/>
          </a:xfrm>
          <a:prstGeom prst="rect">
            <a:avLst/>
          </a:prstGeom>
        </p:spPr>
      </p:pic>
      <p:pic>
        <p:nvPicPr>
          <p:cNvPr id="5" name="图片 4"/>
          <p:cNvPicPr>
            <a:picLocks noChangeAspect="1"/>
          </p:cNvPicPr>
          <p:nvPr/>
        </p:nvPicPr>
        <p:blipFill>
          <a:blip r:embed="rId1"/>
          <a:stretch>
            <a:fillRect/>
          </a:stretch>
        </p:blipFill>
        <p:spPr>
          <a:xfrm>
            <a:off x="433733" y="2555851"/>
            <a:ext cx="999059" cy="416916"/>
          </a:xfrm>
          <a:prstGeom prst="rect">
            <a:avLst/>
          </a:prstGeom>
        </p:spPr>
      </p:pic>
      <p:sp>
        <p:nvSpPr>
          <p:cNvPr id="2" name="内容占位符 1"/>
          <p:cNvSpPr>
            <a:spLocks noGrp="1"/>
          </p:cNvSpPr>
          <p:nvPr>
            <p:ph idx="1"/>
          </p:nvPr>
        </p:nvSpPr>
        <p:spPr>
          <a:xfrm>
            <a:off x="360854" y="746120"/>
            <a:ext cx="11485848" cy="5845639"/>
          </a:xfrm>
        </p:spPr>
        <p:txBody>
          <a:bodyPr/>
          <a:lstStyle/>
          <a:p>
            <a:pPr hangingPunct="0">
              <a:spcAft>
                <a:spcPts val="0"/>
              </a:spcAft>
            </a:pPr>
            <a:r>
              <a:rPr lang="en-US" altLang="zh-CN" b="1">
                <a:solidFill>
                  <a:srgbClr val="3AB54A"/>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3AB54A"/>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3AB54A"/>
                </a:solidFill>
                <a:latin typeface="Times New Roman" panose="02020603050405020304" pitchFamily="18" charset="0"/>
                <a:ea typeface="黑体" panose="02010609060101010101" pitchFamily="49" charset="-122"/>
                <a:cs typeface="Times New Roman" panose="02020603050405020304" pitchFamily="18" charset="0"/>
              </a:rPr>
              <a:t>高瞻远瞩</a:t>
            </a:r>
            <a:r>
              <a:rPr lang="en-US" altLang="zh-CN" b="1">
                <a:solidFill>
                  <a:srgbClr val="3AB54A"/>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3AB54A"/>
                </a:solidFill>
                <a:latin typeface="Times New Roman" panose="02020603050405020304" pitchFamily="18" charset="0"/>
                <a:ea typeface="黑体" panose="02010609060101010101" pitchFamily="49" charset="-122"/>
                <a:cs typeface="Times New Roman" panose="02020603050405020304" pitchFamily="18" charset="0"/>
              </a:rPr>
              <a:t>高屋建瓴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高瞻远瞩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：形容眼光远大。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高屋建瓴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：在房顶上用瓶子往下倒水，形容居高临下的形势。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二者都有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居高临下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高瞻远瞩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是形容眼光远大，强调范围上的差别；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高屋建瓴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则是形容居高临下，强调高度上的差别。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党的十八大以来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习近平总书记</a:t>
            </a:r>
            <a:r>
              <a:rPr lang="zh-CN" altLang="zh-CN" b="1" u="sng">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高瞻远瞩</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、统揽全局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把握国内外大势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不断丰富完善区域协调发展的新理念新思想新战略。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习近平主席</a:t>
            </a:r>
            <a:r>
              <a:rPr lang="zh-CN" altLang="zh-CN" b="1" u="sng">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高屋建瓴</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地指出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中美要共同树立正确认知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共同有效管控分歧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共同推进互利合作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共同承担大国责任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共同促进人文交流</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90581"/>
            <a:ext cx="11485848" cy="2862322"/>
          </a:xfrm>
        </p:spPr>
        <p:txBody>
          <a:bodyPr/>
          <a:lstStyle/>
          <a:p>
            <a:pPr algn="ctr" hangingPunct="0">
              <a:spcAft>
                <a:spcPts val="0"/>
              </a:spcAft>
            </a:pPr>
            <a:r>
              <a:rPr lang="zh-CN" altLang="zh-CN" b="1">
                <a:solidFill>
                  <a:srgbClr val="F7931D"/>
                </a:solidFill>
                <a:latin typeface="Times New Roman" panose="02020603050405020304" pitchFamily="18" charset="0"/>
                <a:ea typeface="宋体" panose="02010600030101010101" pitchFamily="2" charset="-122"/>
                <a:cs typeface="Times New Roman" panose="02020603050405020304" pitchFamily="18" charset="0"/>
              </a:rPr>
              <a:t>社　　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社论是新闻评论的一种，是最为重要的新闻评论和舆论工具，是报纸编辑部就重大问题发表的评论。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美国作者史本沙尔在《社论写作》一书中写道：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社论是一种事实与意见的精确、合理与有系统的表白，为了娱乐，并影响公众，也为了要解释新闻，使一般读者能够了解其重要性。</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相关链接.EPS" descr="id:2147488604;FounderCES"/>
          <p:cNvPicPr/>
          <p:nvPr/>
        </p:nvPicPr>
        <p:blipFill>
          <a:blip r:embed="rId1">
            <a:clrChange>
              <a:clrFrom>
                <a:srgbClr val="000000">
                  <a:alpha val="0"/>
                </a:srgbClr>
              </a:clrFrom>
              <a:clrTo>
                <a:srgbClr val="000000">
                  <a:alpha val="0"/>
                </a:srgbClr>
              </a:clrTo>
            </a:clrChange>
          </a:blip>
          <a:stretch>
            <a:fillRect/>
          </a:stretch>
        </p:blipFill>
        <p:spPr>
          <a:xfrm>
            <a:off x="478582" y="777312"/>
            <a:ext cx="2015490" cy="388620"/>
          </a:xfrm>
          <a:prstGeom prst="rect">
            <a:avLst/>
          </a:prstGeom>
        </p:spPr>
      </p:pic>
      <p:grpSp>
        <p:nvGrpSpPr>
          <p:cNvPr id="10" name="组合 9"/>
          <p:cNvGrpSpPr/>
          <p:nvPr/>
        </p:nvGrpSpPr>
        <p:grpSpPr>
          <a:xfrm>
            <a:off x="478583" y="1407278"/>
            <a:ext cx="1460162" cy="461665"/>
            <a:chOff x="345811" y="1394670"/>
            <a:chExt cx="1460162" cy="461665"/>
          </a:xfrm>
        </p:grpSpPr>
        <p:pic>
          <p:nvPicPr>
            <p:cNvPr id="4" name="BS23A.EPS" descr="id:2147488611;FounderCES"/>
            <p:cNvPicPr/>
            <p:nvPr/>
          </p:nvPicPr>
          <p:blipFill>
            <a:blip r:embed="rId2"/>
            <a:stretch>
              <a:fillRect/>
            </a:stretch>
          </p:blipFill>
          <p:spPr>
            <a:xfrm>
              <a:off x="345811" y="1412776"/>
              <a:ext cx="1460162" cy="432048"/>
            </a:xfrm>
            <a:prstGeom prst="rect">
              <a:avLst/>
            </a:prstGeom>
          </p:spPr>
        </p:pic>
        <p:sp>
          <p:nvSpPr>
            <p:cNvPr id="9" name="矩形 8"/>
            <p:cNvSpPr/>
            <p:nvPr/>
          </p:nvSpPr>
          <p:spPr>
            <a:xfrm>
              <a:off x="354863" y="1394670"/>
              <a:ext cx="1422184" cy="461665"/>
            </a:xfrm>
            <a:prstGeom prst="rect">
              <a:avLst/>
            </a:prstGeom>
          </p:spPr>
          <p:txBody>
            <a:bodyPr wrap="none">
              <a:spAutoFit/>
            </a:bodyPr>
            <a:lstStyle/>
            <a:p>
              <a:r>
                <a:rPr lang="zh-CN" altLang="en-US" sz="2400">
                  <a:solidFill>
                    <a:srgbClr val="000000"/>
                  </a:solidFill>
                  <a:ea typeface="黑体" panose="02010609060101010101" pitchFamily="49" charset="-122"/>
                  <a:cs typeface="Times New Roman" panose="02020603050405020304" pitchFamily="18" charset="0"/>
                </a:rPr>
                <a:t>文学常识</a:t>
              </a:r>
              <a:endParaRPr lang="zh-CN" altLang="en-US"/>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社论是带有指导性的声音，所以不同于学术论文，不允许进行无休止的讨论和辩论；社论也不同于一般的评论文章，因为它是</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集体智慧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的结晶，是带有</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权威性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坚守党性原则的评论文章，是不允许任意发表个人意见的。社论也不同于一般的文件和指令，它是从思想认识上阐明问题，把社会生活现象和重大时政问题提升到一定的理论高度加以分析阐述，从而把受众的认识水平提升到政策的高度，从而具有</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高度的指导性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。所以说，作为新闻评论的一种形式，社论也具有新闻评论的一般功能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认知功能、教育功能等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，但是最突出和重要的就是它代表媒体乃至政党、政治团体等直接发言的</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喉舌与舆论功能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。因此美国现代报业奠基人普利策才会把社论喻为</a:t>
            </a:r>
            <a:r>
              <a:rPr lang="en-US" altLang="zh-CN" b="1" u="dbl">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报纸的心脏</a:t>
            </a:r>
            <a:r>
              <a:rPr lang="en-US" altLang="zh-CN" b="1" u="dbl">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1349821"/>
            <a:ext cx="11485848" cy="576248"/>
          </a:xfrm>
        </p:spPr>
        <p:txBody>
          <a:bodyPr/>
          <a:lstStyle/>
          <a:p>
            <a:pPr algn="ctr" hangingPunct="0">
              <a:spcAft>
                <a:spcPts val="0"/>
              </a:spcAft>
            </a:pPr>
            <a:r>
              <a:rPr lang="zh-CN" altLang="zh-CN" b="1">
                <a:solidFill>
                  <a:srgbClr val="EB6262"/>
                </a:solidFill>
                <a:latin typeface="Times New Roman" panose="02020603050405020304" pitchFamily="18" charset="0"/>
                <a:ea typeface="黑体" panose="02010609060101010101" pitchFamily="49" charset="-122"/>
                <a:cs typeface="Times New Roman" panose="02020603050405020304" pitchFamily="18" charset="0"/>
              </a:rPr>
              <a:t>信息类文本阅读之分析论点、论据和论证的</a:t>
            </a:r>
            <a:r>
              <a:rPr lang="zh-CN" altLang="zh-CN" b="1" smtClean="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高考戳考点.EPS" descr="id:2147488625;FounderCES"/>
          <p:cNvPicPr/>
          <p:nvPr/>
        </p:nvPicPr>
        <p:blipFill>
          <a:blip r:embed="rId1"/>
          <a:stretch>
            <a:fillRect/>
          </a:stretch>
        </p:blipFill>
        <p:spPr>
          <a:xfrm>
            <a:off x="3722846" y="755826"/>
            <a:ext cx="4744720" cy="485775"/>
          </a:xfrm>
          <a:prstGeom prst="rect">
            <a:avLst/>
          </a:prstGeom>
        </p:spPr>
      </p:pic>
      <p:pic>
        <p:nvPicPr>
          <p:cNvPr id="8" name="分析.EPS" descr="id:2147488632;FounderCES"/>
          <p:cNvPicPr/>
          <p:nvPr/>
        </p:nvPicPr>
        <p:blipFill>
          <a:blip r:embed="rId2"/>
          <a:stretch>
            <a:fillRect/>
          </a:stretch>
        </p:blipFill>
        <p:spPr>
          <a:xfrm>
            <a:off x="342748" y="2060848"/>
            <a:ext cx="2015490" cy="370840"/>
          </a:xfrm>
          <a:prstGeom prst="rect">
            <a:avLst/>
          </a:prstGeom>
        </p:spPr>
      </p:pic>
      <p:graphicFrame>
        <p:nvGraphicFramePr>
          <p:cNvPr id="2" name="表格 1"/>
          <p:cNvGraphicFramePr>
            <a:graphicFrameLocks noGrp="1"/>
          </p:cNvGraphicFramePr>
          <p:nvPr/>
        </p:nvGraphicFramePr>
        <p:xfrm>
          <a:off x="343711" y="2636912"/>
          <a:ext cx="11502992" cy="2743200"/>
        </p:xfrm>
        <a:graphic>
          <a:graphicData uri="http://schemas.openxmlformats.org/drawingml/2006/table">
            <a:tbl>
              <a:tblPr firstRow="1" firstCol="1" bandRow="1"/>
              <a:tblGrid>
                <a:gridCol w="1431015"/>
                <a:gridCol w="10071977"/>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学科素养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思维发展与提升</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高考解读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indent="669925"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分析论点、论据和论证的关系</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是针对论述性质的材料而言的。可以用客观题形式考查，也可以用主观题形式考查，客观题形式通常出现在新高考试卷信息类文本阅读的第</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题。解答这一类试题，需要熟悉论述类文本</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三要素</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等基本知识，知晓论述类文本的常见结构。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334567" y="1340768"/>
          <a:ext cx="11521280" cy="3011939"/>
        </p:xfrm>
        <a:graphic>
          <a:graphicData uri="http://schemas.openxmlformats.org/drawingml/2006/table">
            <a:tbl>
              <a:tblPr firstRow="1" firstCol="1" bandRow="1"/>
              <a:tblGrid>
                <a:gridCol w="1225864"/>
                <a:gridCol w="10295416"/>
              </a:tblGrid>
              <a:tr h="602388">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学科素养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思维发展与提升</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r>
              <a:tr h="2409551">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常见设</a:t>
                      </a:r>
                      <a:endParaRPr lang="en-US" alt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问</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本文的论证思路是怎样的？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本材料是如何一步步展开论述的？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第</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段文字是怎样论证本段的观点的？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材料是如何逐步展开论述的？请结合材料内容具体分析。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546"/>
            <a:ext cx="11485848" cy="3970318"/>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论述类文本的基本内容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论点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论点又叫论断，是作者对所论述问题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事件、现象、人物、观念等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所持的见解、主张、观点和表示的态度。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在逻辑学上，论点就是真实性需要加以证实的判断。它是整个论证过程的中心，明确地表示着作者赞成什么、反对什么</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XBS3.EPS" descr="id:2147488647;FounderCES"/>
          <p:cNvPicPr/>
          <p:nvPr/>
        </p:nvPicPr>
        <p:blipFill>
          <a:blip r:embed="rId1"/>
          <a:stretch>
            <a:fillRect/>
          </a:stretch>
        </p:blipFill>
        <p:spPr>
          <a:xfrm>
            <a:off x="342748" y="755651"/>
            <a:ext cx="2015490" cy="37084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3933</Words>
  <Application>WPS 演示</Application>
  <PresentationFormat>自定义</PresentationFormat>
  <Paragraphs>136</Paragraphs>
  <Slides>22</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22</vt:i4>
      </vt:variant>
    </vt:vector>
  </HeadingPairs>
  <TitlesOfParts>
    <vt:vector size="33" baseType="lpstr">
      <vt:lpstr>Arial</vt:lpstr>
      <vt:lpstr>宋体</vt:lpstr>
      <vt:lpstr>Wingdings</vt:lpstr>
      <vt:lpstr>Times New Roman</vt:lpstr>
      <vt:lpstr>楷体</vt:lpstr>
      <vt:lpstr>微软雅黑</vt:lpstr>
      <vt:lpstr>黑体</vt:lpstr>
      <vt:lpstr>Arial Unicode MS</vt:lpstr>
      <vt:lpstr>Calibri</vt:lpstr>
      <vt:lpstr>仿宋</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润无声</cp:lastModifiedBy>
  <cp:revision>383</cp:revision>
  <dcterms:created xsi:type="dcterms:W3CDTF">2020-11-06T05:24:00Z</dcterms:created>
  <dcterms:modified xsi:type="dcterms:W3CDTF">2025-07-03T06:16:51Z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A645AF49F6734F32B211DE4387309322_12</vt:lpwstr>
  </property>
</Properties>
</file>